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onsolas" panose="020B0609020204030204" pitchFamily="49" charset="0"/>
      <p:regular r:id="rId15"/>
      <p:bold r:id="rId16"/>
      <p:italic r:id="rId17"/>
      <p:boldItalic r:id="rId18"/>
    </p:embeddedFont>
    <p:embeddedFont>
      <p:font typeface="Impact" panose="020B0806030902050204" pitchFamily="34" charset="0"/>
      <p:regular r:id="rId19"/>
    </p:embeddedFont>
    <p:embeddedFont>
      <p:font typeface="Oxygen" panose="02000503000000000000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0" d="100"/>
          <a:sy n="70" d="100"/>
        </p:scale>
        <p:origin x="324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0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1655088"/>
            <a:ext cx="4919424" cy="49194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570077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Text and File Encryption and Decryption Tool</a:t>
            </a:r>
            <a:endParaRPr lang="en-US" sz="6150" dirty="0"/>
          </a:p>
        </p:txBody>
      </p:sp>
      <p:sp>
        <p:nvSpPr>
          <p:cNvPr id="5" name="Text 1"/>
          <p:cNvSpPr/>
          <p:nvPr/>
        </p:nvSpPr>
        <p:spPr>
          <a:xfrm>
            <a:off x="6280190" y="4844891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This application provides robust data protection through AES-based encryption and decryption for both text and files, ensuring sensitive information remains secure. Featuring password protection and a user-friendly interface, it guards against unauthorized access and simplifies secure data handling.</a:t>
            </a:r>
            <a:endParaRPr lang="en-US" sz="17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83210-D914-1000-D602-C1A14562FB98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904" y="444579"/>
            <a:ext cx="4042291" cy="50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50"/>
              </a:lnSpc>
              <a:buNone/>
            </a:pPr>
            <a:r>
              <a:rPr lang="en-US" sz="31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Screenshots :</a:t>
            </a:r>
            <a:endParaRPr lang="en-US" sz="3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04" y="1273135"/>
            <a:ext cx="10904101" cy="54671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65904" y="6982778"/>
            <a:ext cx="2425303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Text Decryption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65904" y="7528441"/>
            <a:ext cx="13498592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Encrypted files are saved with a .enc extension, while decrypted files are restored to their original format.</a:t>
            </a:r>
            <a:endParaRPr lang="en-US" sz="12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D4E0EA-E74A-3FC5-76E0-EF9C9880B872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5622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711" y="215622"/>
            <a:ext cx="1724978" cy="172497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03647" y="2630567"/>
            <a:ext cx="4312444" cy="538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33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Conclusion</a:t>
            </a:r>
            <a:endParaRPr lang="en-US" sz="3350" dirty="0"/>
          </a:p>
        </p:txBody>
      </p:sp>
      <p:sp>
        <p:nvSpPr>
          <p:cNvPr id="5" name="Shape 1"/>
          <p:cNvSpPr/>
          <p:nvPr/>
        </p:nvSpPr>
        <p:spPr>
          <a:xfrm>
            <a:off x="603647" y="3270396"/>
            <a:ext cx="13423106" cy="4327088"/>
          </a:xfrm>
          <a:prstGeom prst="roundRect">
            <a:avLst>
              <a:gd name="adj" fmla="val 167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783669" y="3485476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1. Enhanced Data Security</a:t>
            </a: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783669" y="3864928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The application effectively safeguards sensitive information by using AES with a 256-bit key, providing strong encryption and ensuring data confidentiality.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783669" y="4244381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2. User Control and Customization</a:t>
            </a: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783669" y="4623833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Password-based key generation allows users to create secure, personalized encryption keys, enhancing control over data security.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783669" y="5003285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3. Versatile Functionality</a:t>
            </a: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783669" y="5382737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Supports both text and file encryption/decryption, making it a versatile tool for various data protection needs.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783669" y="5762189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4. Robust Error Handling</a:t>
            </a: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783669" y="6141641"/>
            <a:ext cx="13063061" cy="551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Incorporates comprehensive error handling and user notifications to manage issues like invalid inputs and encryption/decryption failures, ensuring a smooth user experience.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783669" y="6797081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5. Security Measures</a:t>
            </a: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</a:t>
            </a:r>
            <a:endParaRPr lang="en-US" sz="1350" dirty="0"/>
          </a:p>
        </p:txBody>
      </p:sp>
      <p:sp>
        <p:nvSpPr>
          <p:cNvPr id="15" name="Text 11"/>
          <p:cNvSpPr/>
          <p:nvPr/>
        </p:nvSpPr>
        <p:spPr>
          <a:xfrm>
            <a:off x="783669" y="7176533"/>
            <a:ext cx="13063061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Includes a lockout mechanism to prevent unauthorized access through repeated failed attempts, adding an extra layer of security.</a:t>
            </a:r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A4A749-ECFA-24B9-AAE9-574E1D82B285}"/>
              </a:ext>
            </a:extLst>
          </p:cNvPr>
          <p:cNvSpPr/>
          <p:nvPr/>
        </p:nvSpPr>
        <p:spPr>
          <a:xfrm>
            <a:off x="12610530" y="7755374"/>
            <a:ext cx="1930969" cy="474225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488" y="2306955"/>
            <a:ext cx="4919305" cy="36156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10132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References</a:t>
            </a:r>
            <a:endParaRPr lang="en-US" sz="44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2150269"/>
            <a:ext cx="566976" cy="5669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29440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Python Documentation</a:t>
            </a:r>
            <a:endParaRPr lang="en-US" sz="1750" dirty="0"/>
          </a:p>
        </p:txBody>
      </p:sp>
      <p:sp>
        <p:nvSpPr>
          <p:cNvPr id="7" name="Text 2"/>
          <p:cNvSpPr/>
          <p:nvPr/>
        </p:nvSpPr>
        <p:spPr>
          <a:xfrm>
            <a:off x="793790" y="338625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PyCryptodome Library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793790" y="382845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AES Encryption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93790" y="427065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SHA-256 Hashing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793790" y="47128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Crypto.Random Module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793790" y="51550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Tkinter Documentation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55972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W. Stallings, Cryptography and Network Security: Principles and Practices, Prentice-Hall of India. 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793790" y="640234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J. Menezes, P. C. van Oorschot, and S. A. Vanstone, Handbook of Applied Cryptography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07" y="2472928"/>
            <a:ext cx="4919186" cy="32836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223046" y="217277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Team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6280190" y="322171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Aditya Kundu - 21CS011004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280190" y="383976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Anurag Karmakar- 21CS011021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2801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Arpan Halder - 21CS011030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280190" y="507587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Biraj Naskar - 21CS011043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6280190" y="569392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Debalina Ghosh - 21CS011045</a:t>
            </a:r>
            <a:endParaRPr lang="en-US" sz="17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E57771-378C-FD5E-2EFE-DAC3802F7E1E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543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Introduction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30326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Securely encrypt and decrypt both text and files using AES (Advanced Encryption Standard) with a 256-bit key. Highlight its use in protecting sensitive information by converting it into an unreadable format, ensuring data confidentiality.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83417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Text Encryption/Decryption</a:t>
            </a: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Allows users to input text and securely encrypt or decrypt it.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63927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File Encryption/Decryption</a:t>
            </a: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Provides functionality to encrypt and decrypt files, making it suitable for a broader range of data types.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44437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Password Protection</a:t>
            </a: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Uses a password-based key derived from hashing to ensure that only authorized users can encrypt or decrypt data.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661237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Encryption Algorithm</a:t>
            </a:r>
            <a:r>
              <a:rPr lang="en-US" sz="17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Utilizes AES for encryption.</a:t>
            </a:r>
            <a:endParaRPr lang="en-US" sz="17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EC4CE7-3A09-652A-055A-842F0911EC9B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64" y="2428756"/>
            <a:ext cx="5070753" cy="33720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068258" y="589478"/>
            <a:ext cx="4156115" cy="519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050"/>
              </a:lnSpc>
              <a:buNone/>
            </a:pPr>
            <a:r>
              <a:rPr lang="en-US" sz="32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Key Functionalities: </a:t>
            </a:r>
            <a:endParaRPr lang="en-US" sz="3250" dirty="0"/>
          </a:p>
        </p:txBody>
      </p:sp>
      <p:sp>
        <p:nvSpPr>
          <p:cNvPr id="5" name="Shape 1"/>
          <p:cNvSpPr/>
          <p:nvPr/>
        </p:nvSpPr>
        <p:spPr>
          <a:xfrm>
            <a:off x="6306145" y="1358265"/>
            <a:ext cx="22860" cy="6281857"/>
          </a:xfrm>
          <a:prstGeom prst="roundRect">
            <a:avLst>
              <a:gd name="adj" fmla="val 305442"/>
            </a:avLst>
          </a:prstGeom>
          <a:solidFill>
            <a:srgbClr val="B8BFDF"/>
          </a:solidFill>
          <a:ln/>
        </p:spPr>
      </p:sp>
      <p:sp>
        <p:nvSpPr>
          <p:cNvPr id="6" name="Shape 2"/>
          <p:cNvSpPr/>
          <p:nvPr/>
        </p:nvSpPr>
        <p:spPr>
          <a:xfrm>
            <a:off x="6481703" y="1720691"/>
            <a:ext cx="581858" cy="22860"/>
          </a:xfrm>
          <a:prstGeom prst="roundRect">
            <a:avLst>
              <a:gd name="adj" fmla="val 305442"/>
            </a:avLst>
          </a:prstGeom>
          <a:solidFill>
            <a:srgbClr val="B8BFDF"/>
          </a:solidFill>
          <a:ln/>
        </p:spPr>
      </p:sp>
      <p:sp>
        <p:nvSpPr>
          <p:cNvPr id="7" name="Shape 3"/>
          <p:cNvSpPr/>
          <p:nvPr/>
        </p:nvSpPr>
        <p:spPr>
          <a:xfrm>
            <a:off x="6130588" y="1545193"/>
            <a:ext cx="373975" cy="373975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6249412" y="1607463"/>
            <a:ext cx="136208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231856" y="1524476"/>
            <a:ext cx="6816685" cy="531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Text Encryption and Decryption</a:t>
            </a:r>
            <a:r>
              <a:rPr lang="en-US" sz="13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Securely encrypt and decrypt textual data using AES with a 256-bit key, ensuring data confidentiality.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6481703" y="2751058"/>
            <a:ext cx="581858" cy="22860"/>
          </a:xfrm>
          <a:prstGeom prst="roundRect">
            <a:avLst>
              <a:gd name="adj" fmla="val 305442"/>
            </a:avLst>
          </a:prstGeom>
          <a:solidFill>
            <a:srgbClr val="B8BFDF"/>
          </a:solidFill>
          <a:ln/>
        </p:spPr>
      </p:sp>
      <p:sp>
        <p:nvSpPr>
          <p:cNvPr id="11" name="Shape 7"/>
          <p:cNvSpPr/>
          <p:nvPr/>
        </p:nvSpPr>
        <p:spPr>
          <a:xfrm>
            <a:off x="6130588" y="2575560"/>
            <a:ext cx="373975" cy="373975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6249412" y="2637830"/>
            <a:ext cx="136208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231856" y="2554843"/>
            <a:ext cx="6816685" cy="531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File Encryption and Decryption</a:t>
            </a:r>
            <a:r>
              <a:rPr lang="en-US" sz="13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Encrypt and decrypt files, making it versatile for handling various types of data beyond just text.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6481703" y="3781425"/>
            <a:ext cx="581858" cy="22860"/>
          </a:xfrm>
          <a:prstGeom prst="roundRect">
            <a:avLst>
              <a:gd name="adj" fmla="val 305442"/>
            </a:avLst>
          </a:prstGeom>
          <a:solidFill>
            <a:srgbClr val="B8BFDF"/>
          </a:solidFill>
          <a:ln/>
        </p:spPr>
      </p:sp>
      <p:sp>
        <p:nvSpPr>
          <p:cNvPr id="15" name="Shape 11"/>
          <p:cNvSpPr/>
          <p:nvPr/>
        </p:nvSpPr>
        <p:spPr>
          <a:xfrm>
            <a:off x="6130588" y="3605927"/>
            <a:ext cx="373975" cy="373975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6249412" y="3668197"/>
            <a:ext cx="136208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1950" dirty="0"/>
          </a:p>
        </p:txBody>
      </p:sp>
      <p:sp>
        <p:nvSpPr>
          <p:cNvPr id="17" name="Text 13"/>
          <p:cNvSpPr/>
          <p:nvPr/>
        </p:nvSpPr>
        <p:spPr>
          <a:xfrm>
            <a:off x="7231856" y="3585210"/>
            <a:ext cx="6816685" cy="531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Password Protection</a:t>
            </a:r>
            <a:r>
              <a:rPr lang="en-US" sz="13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Utilizes a user-defined password, hashed with SHA-256, to generate a secure encryption key, ensuring that only authorized users can access the encrypted data.</a:t>
            </a:r>
            <a:endParaRPr lang="en-US" sz="1300" dirty="0"/>
          </a:p>
        </p:txBody>
      </p:sp>
      <p:sp>
        <p:nvSpPr>
          <p:cNvPr id="18" name="Shape 14"/>
          <p:cNvSpPr/>
          <p:nvPr/>
        </p:nvSpPr>
        <p:spPr>
          <a:xfrm>
            <a:off x="6481703" y="4811792"/>
            <a:ext cx="581858" cy="22860"/>
          </a:xfrm>
          <a:prstGeom prst="roundRect">
            <a:avLst>
              <a:gd name="adj" fmla="val 305442"/>
            </a:avLst>
          </a:prstGeom>
          <a:solidFill>
            <a:srgbClr val="B8BFDF"/>
          </a:solidFill>
          <a:ln/>
        </p:spPr>
      </p:sp>
      <p:sp>
        <p:nvSpPr>
          <p:cNvPr id="19" name="Shape 15"/>
          <p:cNvSpPr/>
          <p:nvPr/>
        </p:nvSpPr>
        <p:spPr>
          <a:xfrm>
            <a:off x="6130588" y="4636294"/>
            <a:ext cx="373975" cy="373975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6249412" y="4698563"/>
            <a:ext cx="136208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4</a:t>
            </a:r>
            <a:endParaRPr lang="en-US" sz="1950" dirty="0"/>
          </a:p>
        </p:txBody>
      </p:sp>
      <p:sp>
        <p:nvSpPr>
          <p:cNvPr id="21" name="Text 17"/>
          <p:cNvSpPr/>
          <p:nvPr/>
        </p:nvSpPr>
        <p:spPr>
          <a:xfrm>
            <a:off x="7231856" y="4615577"/>
            <a:ext cx="6816685" cy="531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Lockout Mechanism</a:t>
            </a:r>
            <a:r>
              <a:rPr lang="en-US" sz="13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Implements a lockout feature to prevent brute-force attacks by locking the user out after multiple failed password attempts, enhancing security.</a:t>
            </a:r>
            <a:endParaRPr lang="en-US" sz="1300" dirty="0"/>
          </a:p>
        </p:txBody>
      </p:sp>
      <p:sp>
        <p:nvSpPr>
          <p:cNvPr id="22" name="Shape 18"/>
          <p:cNvSpPr/>
          <p:nvPr/>
        </p:nvSpPr>
        <p:spPr>
          <a:xfrm>
            <a:off x="6481703" y="5842159"/>
            <a:ext cx="581858" cy="22860"/>
          </a:xfrm>
          <a:prstGeom prst="roundRect">
            <a:avLst>
              <a:gd name="adj" fmla="val 305442"/>
            </a:avLst>
          </a:prstGeom>
          <a:solidFill>
            <a:srgbClr val="B8BFDF"/>
          </a:solidFill>
          <a:ln/>
        </p:spPr>
      </p:sp>
      <p:sp>
        <p:nvSpPr>
          <p:cNvPr id="23" name="Shape 19"/>
          <p:cNvSpPr/>
          <p:nvPr/>
        </p:nvSpPr>
        <p:spPr>
          <a:xfrm>
            <a:off x="6130588" y="5666661"/>
            <a:ext cx="373975" cy="373975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6249412" y="5728930"/>
            <a:ext cx="136208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5</a:t>
            </a:r>
            <a:endParaRPr lang="en-US" sz="1950" dirty="0"/>
          </a:p>
        </p:txBody>
      </p:sp>
      <p:sp>
        <p:nvSpPr>
          <p:cNvPr id="25" name="Text 21"/>
          <p:cNvSpPr/>
          <p:nvPr/>
        </p:nvSpPr>
        <p:spPr>
          <a:xfrm>
            <a:off x="7231856" y="5645944"/>
            <a:ext cx="6816685" cy="531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Progress Bar for Processing</a:t>
            </a:r>
            <a:r>
              <a:rPr lang="en-US" sz="13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Displays a progress bar during encryption and decryption processes, providing users with visual feedback on ongoing operations.</a:t>
            </a:r>
            <a:endParaRPr lang="en-US" sz="1300" dirty="0"/>
          </a:p>
        </p:txBody>
      </p:sp>
      <p:sp>
        <p:nvSpPr>
          <p:cNvPr id="26" name="Shape 22"/>
          <p:cNvSpPr/>
          <p:nvPr/>
        </p:nvSpPr>
        <p:spPr>
          <a:xfrm>
            <a:off x="6481703" y="6872526"/>
            <a:ext cx="581858" cy="22860"/>
          </a:xfrm>
          <a:prstGeom prst="roundRect">
            <a:avLst>
              <a:gd name="adj" fmla="val 305442"/>
            </a:avLst>
          </a:prstGeom>
          <a:solidFill>
            <a:srgbClr val="B8BFDF"/>
          </a:solidFill>
          <a:ln/>
        </p:spPr>
      </p:sp>
      <p:sp>
        <p:nvSpPr>
          <p:cNvPr id="27" name="Shape 23"/>
          <p:cNvSpPr/>
          <p:nvPr/>
        </p:nvSpPr>
        <p:spPr>
          <a:xfrm>
            <a:off x="6130588" y="6697027"/>
            <a:ext cx="373975" cy="373975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28" name="Text 24"/>
          <p:cNvSpPr/>
          <p:nvPr/>
        </p:nvSpPr>
        <p:spPr>
          <a:xfrm>
            <a:off x="6249412" y="6759297"/>
            <a:ext cx="136208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6</a:t>
            </a:r>
            <a:endParaRPr lang="en-US" sz="1950" dirty="0"/>
          </a:p>
        </p:txBody>
      </p:sp>
      <p:sp>
        <p:nvSpPr>
          <p:cNvPr id="29" name="Text 25"/>
          <p:cNvSpPr/>
          <p:nvPr/>
        </p:nvSpPr>
        <p:spPr>
          <a:xfrm>
            <a:off x="7231856" y="6676311"/>
            <a:ext cx="6816685" cy="79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Error Handling and Notifications</a:t>
            </a:r>
            <a:r>
              <a:rPr lang="en-US" sz="13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 Provides clear error messages and notifications for invalid inputs, encryption/decryption failures, and file operation issues, ensuring a smooth user experience.</a:t>
            </a:r>
            <a:endParaRPr lang="en-US" sz="13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B7DE29-E350-0924-25FB-23CC2B9D5BB7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44" y="2407977"/>
            <a:ext cx="5202912" cy="346864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96835" y="1495239"/>
            <a:ext cx="3668799" cy="443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  <a:ea typeface="adonis-web" pitchFamily="34" charset="-122"/>
                <a:cs typeface="adonis-web" pitchFamily="34" charset="-120"/>
              </a:rPr>
              <a:t>Working Principle :</a:t>
            </a:r>
            <a:endParaRPr lang="en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235" y="58672"/>
            <a:ext cx="566976" cy="124639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592073" y="16021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User Authentication</a:t>
            </a:r>
            <a:r>
              <a:rPr lang="en-US" sz="110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:</a:t>
            </a:r>
            <a:endParaRPr lang="en-US" sz="1100" dirty="0"/>
          </a:p>
        </p:txBody>
      </p:sp>
      <p:sp>
        <p:nvSpPr>
          <p:cNvPr id="7" name="Text 2"/>
          <p:cNvSpPr/>
          <p:nvPr/>
        </p:nvSpPr>
        <p:spPr>
          <a:xfrm>
            <a:off x="6620232" y="403098"/>
            <a:ext cx="7613333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Users must set a secure password following strict validation rules (minimum length, uppercase, lowercase, digit, and special character requirements).</a:t>
            </a:r>
            <a:endParaRPr lang="en-US" sz="850" dirty="0"/>
          </a:p>
        </p:txBody>
      </p:sp>
      <p:sp>
        <p:nvSpPr>
          <p:cNvPr id="8" name="Text 3"/>
          <p:cNvSpPr/>
          <p:nvPr/>
        </p:nvSpPr>
        <p:spPr>
          <a:xfrm>
            <a:off x="6620232" y="642403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The password is securely hashed with a salt using SHA-256 and stored for verification.</a:t>
            </a:r>
            <a:endParaRPr lang="en-US" sz="850" dirty="0"/>
          </a:p>
        </p:txBody>
      </p:sp>
      <p:sp>
        <p:nvSpPr>
          <p:cNvPr id="9" name="Text 4"/>
          <p:cNvSpPr/>
          <p:nvPr/>
        </p:nvSpPr>
        <p:spPr>
          <a:xfrm>
            <a:off x="6620231" y="877116"/>
            <a:ext cx="7613333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On login, the entered password is validated against the stored hashed password. Lockout mechanisms prevent brute force attacks by limiting retry attempts.</a:t>
            </a:r>
            <a:endParaRPr lang="en-US" sz="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235" y="1305070"/>
            <a:ext cx="566976" cy="144553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20232" y="1275154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00"/>
              </a:lnSpc>
              <a:buSzPct val="100000"/>
            </a:pPr>
            <a:r>
              <a:rPr lang="en-US" sz="850" b="1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Data Encryption</a:t>
            </a: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:</a:t>
            </a:r>
            <a:endParaRPr lang="en-US" sz="850" dirty="0"/>
          </a:p>
        </p:txBody>
      </p:sp>
      <p:sp>
        <p:nvSpPr>
          <p:cNvPr id="12" name="Text 6"/>
          <p:cNvSpPr/>
          <p:nvPr/>
        </p:nvSpPr>
        <p:spPr>
          <a:xfrm>
            <a:off x="6620232" y="1496253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For both text and files, the AES encryption algorithm in GCM mode is used. This mode ensures both confidentiality and integrity of data.</a:t>
            </a:r>
            <a:endParaRPr lang="en-US" sz="850" dirty="0"/>
          </a:p>
        </p:txBody>
      </p:sp>
      <p:sp>
        <p:nvSpPr>
          <p:cNvPr id="13" name="Text 7"/>
          <p:cNvSpPr/>
          <p:nvPr/>
        </p:nvSpPr>
        <p:spPr>
          <a:xfrm>
            <a:off x="6620232" y="1717352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During encryption:</a:t>
            </a:r>
            <a:endParaRPr lang="en-US" sz="850" dirty="0"/>
          </a:p>
        </p:txBody>
      </p:sp>
      <p:sp>
        <p:nvSpPr>
          <p:cNvPr id="14" name="Text 8"/>
          <p:cNvSpPr/>
          <p:nvPr/>
        </p:nvSpPr>
        <p:spPr>
          <a:xfrm>
            <a:off x="6620232" y="1938451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 secure key is derived from the user's password using SHA-256.</a:t>
            </a:r>
            <a:endParaRPr lang="en-US" sz="850" dirty="0"/>
          </a:p>
        </p:txBody>
      </p:sp>
      <p:sp>
        <p:nvSpPr>
          <p:cNvPr id="15" name="Text 9"/>
          <p:cNvSpPr/>
          <p:nvPr/>
        </p:nvSpPr>
        <p:spPr>
          <a:xfrm>
            <a:off x="6620232" y="2159550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 random initialization vector (IV) is generated for AES.</a:t>
            </a:r>
            <a:endParaRPr lang="en-US" sz="850" dirty="0"/>
          </a:p>
        </p:txBody>
      </p:sp>
      <p:sp>
        <p:nvSpPr>
          <p:cNvPr id="16" name="Text 10"/>
          <p:cNvSpPr/>
          <p:nvPr/>
        </p:nvSpPr>
        <p:spPr>
          <a:xfrm>
            <a:off x="6620232" y="2380649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Data is encrypted, and a unique tag is generated to validate the integrity during decryption.</a:t>
            </a:r>
            <a:endParaRPr lang="en-US" sz="850" dirty="0"/>
          </a:p>
        </p:txBody>
      </p:sp>
      <p:sp>
        <p:nvSpPr>
          <p:cNvPr id="17" name="Text 11"/>
          <p:cNvSpPr/>
          <p:nvPr/>
        </p:nvSpPr>
        <p:spPr>
          <a:xfrm>
            <a:off x="6620232" y="2601748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The encrypted content, IV, and tag are encoded using Base64 for easy storage or sharing.</a:t>
            </a:r>
            <a:endParaRPr lang="en-US" sz="8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3235" y="2744012"/>
            <a:ext cx="566976" cy="1537692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620232" y="2805170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Data Decryption</a:t>
            </a:r>
            <a:r>
              <a:rPr lang="en-US" sz="110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:</a:t>
            </a:r>
            <a:endParaRPr lang="en-US" sz="1100" dirty="0"/>
          </a:p>
        </p:txBody>
      </p:sp>
      <p:sp>
        <p:nvSpPr>
          <p:cNvPr id="20" name="Text 13"/>
          <p:cNvSpPr/>
          <p:nvPr/>
        </p:nvSpPr>
        <p:spPr>
          <a:xfrm>
            <a:off x="6620232" y="3050319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During decryption:</a:t>
            </a:r>
            <a:endParaRPr lang="en-US" sz="850" dirty="0"/>
          </a:p>
        </p:txBody>
      </p:sp>
      <p:sp>
        <p:nvSpPr>
          <p:cNvPr id="21" name="Text 14"/>
          <p:cNvSpPr/>
          <p:nvPr/>
        </p:nvSpPr>
        <p:spPr>
          <a:xfrm>
            <a:off x="6620232" y="3271418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The user provides their password, which is validated to derive the decryption key.</a:t>
            </a:r>
            <a:endParaRPr lang="en-US" sz="850" dirty="0"/>
          </a:p>
        </p:txBody>
      </p:sp>
      <p:sp>
        <p:nvSpPr>
          <p:cNvPr id="22" name="Text 15"/>
          <p:cNvSpPr/>
          <p:nvPr/>
        </p:nvSpPr>
        <p:spPr>
          <a:xfrm>
            <a:off x="6620232" y="3492517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The encoded encrypted data is decoded, and the IV, tag, and ciphertext are extracted.</a:t>
            </a:r>
            <a:endParaRPr lang="en-US" sz="850" dirty="0"/>
          </a:p>
        </p:txBody>
      </p:sp>
      <p:sp>
        <p:nvSpPr>
          <p:cNvPr id="23" name="Text 16"/>
          <p:cNvSpPr/>
          <p:nvPr/>
        </p:nvSpPr>
        <p:spPr>
          <a:xfrm>
            <a:off x="6620232" y="3713617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AES-GCM ensures the ciphertext is decrypted only if the tag matches, guaranteeing integrity.</a:t>
            </a:r>
            <a:endParaRPr lang="en-US" sz="850" dirty="0"/>
          </a:p>
        </p:txBody>
      </p:sp>
      <p:sp>
        <p:nvSpPr>
          <p:cNvPr id="24" name="Text 17"/>
          <p:cNvSpPr/>
          <p:nvPr/>
        </p:nvSpPr>
        <p:spPr>
          <a:xfrm>
            <a:off x="6620232" y="3934716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If any tampering or incorrect password is detected, decryption fails with appropriate error feedback.</a:t>
            </a:r>
            <a:endParaRPr lang="en-US" sz="850" dirty="0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35" y="4236459"/>
            <a:ext cx="566976" cy="1551205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6620232" y="4124494"/>
            <a:ext cx="1913930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Graphical User Interface (GUI)</a:t>
            </a:r>
            <a:r>
              <a:rPr lang="en-US" sz="110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:</a:t>
            </a:r>
            <a:endParaRPr lang="en-US" sz="1100" dirty="0"/>
          </a:p>
        </p:txBody>
      </p:sp>
      <p:sp>
        <p:nvSpPr>
          <p:cNvPr id="27" name="Text 19"/>
          <p:cNvSpPr/>
          <p:nvPr/>
        </p:nvSpPr>
        <p:spPr>
          <a:xfrm>
            <a:off x="6620232" y="4369643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 user-friendly interface built with </a:t>
            </a:r>
            <a:r>
              <a:rPr lang="en-US" sz="850" dirty="0">
                <a:solidFill>
                  <a:srgbClr val="404155"/>
                </a:solidFill>
                <a:highlight>
                  <a:srgbClr val="D2D9F9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Tkinter</a:t>
            </a: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guides users through encryption and decryption tasks.</a:t>
            </a:r>
            <a:endParaRPr lang="en-US" sz="850" dirty="0"/>
          </a:p>
        </p:txBody>
      </p:sp>
      <p:sp>
        <p:nvSpPr>
          <p:cNvPr id="28" name="Text 20"/>
          <p:cNvSpPr/>
          <p:nvPr/>
        </p:nvSpPr>
        <p:spPr>
          <a:xfrm>
            <a:off x="6620232" y="4590743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Features include:</a:t>
            </a:r>
            <a:endParaRPr lang="en-US" sz="850" dirty="0"/>
          </a:p>
        </p:txBody>
      </p:sp>
      <p:sp>
        <p:nvSpPr>
          <p:cNvPr id="29" name="Text 21"/>
          <p:cNvSpPr/>
          <p:nvPr/>
        </p:nvSpPr>
        <p:spPr>
          <a:xfrm>
            <a:off x="6620232" y="4811842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Input fields for text or file selection.</a:t>
            </a:r>
            <a:endParaRPr lang="en-US" sz="850" dirty="0"/>
          </a:p>
        </p:txBody>
      </p:sp>
      <p:sp>
        <p:nvSpPr>
          <p:cNvPr id="30" name="Text 22"/>
          <p:cNvSpPr/>
          <p:nvPr/>
        </p:nvSpPr>
        <p:spPr>
          <a:xfrm>
            <a:off x="6620232" y="5032941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Buttons for encrypting and decrypting text or files.</a:t>
            </a:r>
            <a:endParaRPr lang="en-US" sz="850" dirty="0"/>
          </a:p>
        </p:txBody>
      </p:sp>
      <p:sp>
        <p:nvSpPr>
          <p:cNvPr id="31" name="Text 23"/>
          <p:cNvSpPr/>
          <p:nvPr/>
        </p:nvSpPr>
        <p:spPr>
          <a:xfrm>
            <a:off x="6620232" y="5254040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Progress bars for visual feedback during processing.</a:t>
            </a:r>
            <a:endParaRPr lang="en-US" sz="850" dirty="0"/>
          </a:p>
        </p:txBody>
      </p:sp>
      <p:sp>
        <p:nvSpPr>
          <p:cNvPr id="32" name="Text 24"/>
          <p:cNvSpPr/>
          <p:nvPr/>
        </p:nvSpPr>
        <p:spPr>
          <a:xfrm>
            <a:off x="6620232" y="5475139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The GUI dynamically validates inputs, such as ensuring non-empty text or file selection.</a:t>
            </a:r>
            <a:endParaRPr lang="en-US" sz="850" dirty="0"/>
          </a:p>
        </p:txBody>
      </p:sp>
      <p:pic>
        <p:nvPicPr>
          <p:cNvPr id="3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3235" y="5728601"/>
            <a:ext cx="566976" cy="1255165"/>
          </a:xfrm>
          <a:prstGeom prst="rect">
            <a:avLst/>
          </a:prstGeom>
        </p:spPr>
      </p:pic>
      <p:sp>
        <p:nvSpPr>
          <p:cNvPr id="34" name="Text 25"/>
          <p:cNvSpPr/>
          <p:nvPr/>
        </p:nvSpPr>
        <p:spPr>
          <a:xfrm>
            <a:off x="6620232" y="5774109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File Handling</a:t>
            </a:r>
            <a:r>
              <a:rPr lang="en-US" sz="110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:</a:t>
            </a:r>
            <a:endParaRPr lang="en-US" sz="1100" dirty="0"/>
          </a:p>
        </p:txBody>
      </p:sp>
      <p:sp>
        <p:nvSpPr>
          <p:cNvPr id="35" name="Text 26"/>
          <p:cNvSpPr/>
          <p:nvPr/>
        </p:nvSpPr>
        <p:spPr>
          <a:xfrm>
            <a:off x="6620232" y="6019259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Files are encrypted and saved with an additional </a:t>
            </a:r>
            <a:r>
              <a:rPr lang="en-US" sz="850" dirty="0">
                <a:solidFill>
                  <a:srgbClr val="404155"/>
                </a:solidFill>
                <a:highlight>
                  <a:srgbClr val="D2D9F9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.enc</a:t>
            </a: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extension to distinguish them.</a:t>
            </a:r>
            <a:endParaRPr lang="en-US" sz="850" dirty="0"/>
          </a:p>
        </p:txBody>
      </p:sp>
      <p:sp>
        <p:nvSpPr>
          <p:cNvPr id="36" name="Text 27"/>
          <p:cNvSpPr/>
          <p:nvPr/>
        </p:nvSpPr>
        <p:spPr>
          <a:xfrm>
            <a:off x="6620232" y="6240358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During decryption, the output file is saved with a </a:t>
            </a:r>
            <a:r>
              <a:rPr lang="en-US" sz="850" dirty="0">
                <a:solidFill>
                  <a:srgbClr val="404155"/>
                </a:solidFill>
                <a:highlight>
                  <a:srgbClr val="D2D9F9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_decrypted</a:t>
            </a: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suffix to avoid overwriting the original file.</a:t>
            </a:r>
            <a:endParaRPr lang="en-US" sz="850" dirty="0"/>
          </a:p>
        </p:txBody>
      </p:sp>
      <p:sp>
        <p:nvSpPr>
          <p:cNvPr id="37" name="Text 28"/>
          <p:cNvSpPr/>
          <p:nvPr/>
        </p:nvSpPr>
        <p:spPr>
          <a:xfrm>
            <a:off x="6620232" y="8154829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endParaRPr lang="en-US" sz="850" dirty="0"/>
          </a:p>
        </p:txBody>
      </p:sp>
      <p:pic>
        <p:nvPicPr>
          <p:cNvPr id="3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3235" y="6947017"/>
            <a:ext cx="566976" cy="1232851"/>
          </a:xfrm>
          <a:prstGeom prst="rect">
            <a:avLst/>
          </a:prstGeom>
        </p:spPr>
      </p:pic>
      <p:sp>
        <p:nvSpPr>
          <p:cNvPr id="39" name="Text 29"/>
          <p:cNvSpPr/>
          <p:nvPr/>
        </p:nvSpPr>
        <p:spPr>
          <a:xfrm>
            <a:off x="6620232" y="6858288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Security Features</a:t>
            </a:r>
            <a:r>
              <a:rPr lang="en-US" sz="110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:</a:t>
            </a:r>
            <a:endParaRPr lang="en-US" sz="1100" dirty="0"/>
          </a:p>
        </p:txBody>
      </p:sp>
      <p:sp>
        <p:nvSpPr>
          <p:cNvPr id="40" name="Text 30"/>
          <p:cNvSpPr/>
          <p:nvPr/>
        </p:nvSpPr>
        <p:spPr>
          <a:xfrm>
            <a:off x="6620232" y="7103438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Enforced strong password policies and retry limits.</a:t>
            </a:r>
            <a:endParaRPr lang="en-US" sz="850" dirty="0"/>
          </a:p>
        </p:txBody>
      </p:sp>
      <p:sp>
        <p:nvSpPr>
          <p:cNvPr id="41" name="Text 31"/>
          <p:cNvSpPr/>
          <p:nvPr/>
        </p:nvSpPr>
        <p:spPr>
          <a:xfrm>
            <a:off x="6620232" y="7324537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AES-GCM ensures both data confidentiality and integrity.</a:t>
            </a:r>
            <a:endParaRPr lang="en-US" sz="850" dirty="0"/>
          </a:p>
        </p:txBody>
      </p:sp>
      <p:sp>
        <p:nvSpPr>
          <p:cNvPr id="42" name="Text 32"/>
          <p:cNvSpPr/>
          <p:nvPr/>
        </p:nvSpPr>
        <p:spPr>
          <a:xfrm>
            <a:off x="6620232" y="7545636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Salted hashing for password storage to defend against dictionary and rainbow table attacks.</a:t>
            </a:r>
            <a:endParaRPr lang="en-US" sz="850" dirty="0"/>
          </a:p>
        </p:txBody>
      </p:sp>
      <p:sp>
        <p:nvSpPr>
          <p:cNvPr id="43" name="Text 33"/>
          <p:cNvSpPr/>
          <p:nvPr/>
        </p:nvSpPr>
        <p:spPr>
          <a:xfrm>
            <a:off x="6620232" y="7766735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Lockout periods reduce the risk of brute force password guessing.</a:t>
            </a:r>
            <a:endParaRPr lang="en-US" sz="850" dirty="0"/>
          </a:p>
        </p:txBody>
      </p:sp>
      <p:sp>
        <p:nvSpPr>
          <p:cNvPr id="44" name="Text 34"/>
          <p:cNvSpPr/>
          <p:nvPr/>
        </p:nvSpPr>
        <p:spPr>
          <a:xfrm>
            <a:off x="6620232" y="9720858"/>
            <a:ext cx="761333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endParaRPr lang="en-US" sz="850" dirty="0"/>
          </a:p>
        </p:txBody>
      </p:sp>
      <p:sp>
        <p:nvSpPr>
          <p:cNvPr id="45" name="Text 35"/>
          <p:cNvSpPr/>
          <p:nvPr/>
        </p:nvSpPr>
        <p:spPr>
          <a:xfrm>
            <a:off x="5883235" y="101856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6" name="Text 36"/>
          <p:cNvSpPr/>
          <p:nvPr/>
        </p:nvSpPr>
        <p:spPr>
          <a:xfrm>
            <a:off x="5883235" y="10710029"/>
            <a:ext cx="83503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400"/>
              </a:lnSpc>
              <a:buNone/>
            </a:pPr>
            <a:r>
              <a:rPr lang="en-US" sz="8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                </a:t>
            </a:r>
            <a:endParaRPr lang="en-US" sz="85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6EC62B1-2C44-2992-6E03-0124CEAD224B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8412" y="493871"/>
            <a:ext cx="4488656" cy="56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Screenshots :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12" y="1168400"/>
            <a:ext cx="3388876" cy="48476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412" y="6282039"/>
            <a:ext cx="2244328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Set Password screen</a:t>
            </a:r>
            <a:endParaRPr lang="en-US" sz="1750" b="1" dirty="0"/>
          </a:p>
        </p:txBody>
      </p:sp>
      <p:sp>
        <p:nvSpPr>
          <p:cNvPr id="5" name="Text 2"/>
          <p:cNvSpPr/>
          <p:nvPr/>
        </p:nvSpPr>
        <p:spPr>
          <a:xfrm>
            <a:off x="628412" y="6742096"/>
            <a:ext cx="6469142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Users set a secure password to access the application.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8412" y="7092021"/>
            <a:ext cx="6469142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Passwords are hashed and salted for secure storage.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726" y="1168400"/>
            <a:ext cx="8071464" cy="37006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43086" y="5064125"/>
            <a:ext cx="4905851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Errors due to incorrect password strength validation</a:t>
            </a:r>
            <a:endParaRPr lang="en-US" sz="1750" b="1" dirty="0"/>
          </a:p>
        </p:txBody>
      </p:sp>
      <p:sp>
        <p:nvSpPr>
          <p:cNvPr id="9" name="Text 5"/>
          <p:cNvSpPr/>
          <p:nvPr/>
        </p:nvSpPr>
        <p:spPr>
          <a:xfrm>
            <a:off x="7543086" y="5539741"/>
            <a:ext cx="6466403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Validates password strength (minimum 8 characters, uppercase, lowercase, digit, and special character).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E27CB8-90A7-B79A-EC3A-3DD24B950A68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581739"/>
            <a:ext cx="5288637" cy="661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Screenshots :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31" y="1797963"/>
            <a:ext cx="4040029" cy="43307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0331" y="6366629"/>
            <a:ext cx="26442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Main screen</a:t>
            </a:r>
            <a:endParaRPr lang="en-US" sz="2050" b="1" dirty="0"/>
          </a:p>
        </p:txBody>
      </p:sp>
      <p:sp>
        <p:nvSpPr>
          <p:cNvPr id="5" name="Text 2"/>
          <p:cNvSpPr/>
          <p:nvPr/>
        </p:nvSpPr>
        <p:spPr>
          <a:xfrm>
            <a:off x="740331" y="6908602"/>
            <a:ext cx="4040029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Developed using Tkinter, offering a clean and intuitive graphical interface.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96" y="1797963"/>
            <a:ext cx="4038719" cy="44517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03996" y="6487597"/>
            <a:ext cx="26442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Incorrect password 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5303996" y="7029569"/>
            <a:ext cx="4038719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Allows 3 attempts to enter the correct password.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352" y="1797963"/>
            <a:ext cx="4038719" cy="42195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66352" y="6255425"/>
            <a:ext cx="26442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Locked out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9866352" y="6797397"/>
            <a:ext cx="4038719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After 3 failed password attempts, the user is locked out for 30 seconds.</a:t>
            </a:r>
            <a:endParaRPr lang="en-US" sz="16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C97F75-2EDE-EA26-0121-783CAF27D7DC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472" y="178713"/>
            <a:ext cx="3817620" cy="477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Screenshots :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1" y="692993"/>
            <a:ext cx="11816753" cy="52118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4472" y="6012061"/>
            <a:ext cx="3397806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Text Encryption and File Encryption</a:t>
            </a:r>
            <a:endParaRPr lang="en-US" sz="1800" b="1" dirty="0"/>
          </a:p>
        </p:txBody>
      </p:sp>
      <p:sp>
        <p:nvSpPr>
          <p:cNvPr id="5" name="Text 2"/>
          <p:cNvSpPr/>
          <p:nvPr/>
        </p:nvSpPr>
        <p:spPr>
          <a:xfrm>
            <a:off x="534471" y="6512804"/>
            <a:ext cx="13561457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Encrypts user-provided text using a secure password.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34472" y="6824864"/>
            <a:ext cx="13561457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Encrypts and decrypts files of any type.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34472" y="7136924"/>
            <a:ext cx="13561457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Encrypted files are saved with a .enc extension, while decrypted files are restored to their original format.</a:t>
            </a: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724272-48C5-3A9C-98A2-89D3F095BD84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0095" y="597218"/>
            <a:ext cx="5429369" cy="678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dirty="0">
                <a:solidFill>
                  <a:srgbClr val="1B1B27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Screenshots :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" y="1601629"/>
            <a:ext cx="6392228" cy="39506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0095" y="5823704"/>
            <a:ext cx="3257550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00"/>
              </a:lnSpc>
              <a:buNone/>
            </a:pPr>
            <a:r>
              <a:rPr lang="en-US" sz="255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Integrity Verification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760095" y="6361152"/>
            <a:ext cx="6392228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Checks if the encrypted message or file is corrupted during decryption.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60095" y="7131963"/>
            <a:ext cx="6392228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Ensures that only valid encrypted data can be decrypted successfully.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078" y="1601629"/>
            <a:ext cx="6392228" cy="39506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78078" y="5823704"/>
            <a:ext cx="4184094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40415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Load encrypted text from a file</a:t>
            </a:r>
            <a:endParaRPr lang="en-US" sz="2550" dirty="0"/>
          </a:p>
        </p:txBody>
      </p:sp>
      <p:sp>
        <p:nvSpPr>
          <p:cNvPr id="9" name="Text 5"/>
          <p:cNvSpPr/>
          <p:nvPr/>
        </p:nvSpPr>
        <p:spPr>
          <a:xfrm>
            <a:off x="7478078" y="6361152"/>
            <a:ext cx="6392228" cy="1042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While decrypting there is also an option to load an encrypted file (.enc file) from local disk or manually enter  the encrypted text to the textbox to decrypt.</a:t>
            </a:r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DEA9D0-3467-9D7E-0113-244F996D4D51}"/>
              </a:ext>
            </a:extLst>
          </p:cNvPr>
          <p:cNvSpPr/>
          <p:nvPr/>
        </p:nvSpPr>
        <p:spPr>
          <a:xfrm>
            <a:off x="12725400" y="7645400"/>
            <a:ext cx="1816100" cy="495300"/>
          </a:xfrm>
          <a:prstGeom prst="rect">
            <a:avLst/>
          </a:prstGeom>
          <a:solidFill>
            <a:srgbClr val="F9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1149</Words>
  <Application>Microsoft Office PowerPoint</Application>
  <PresentationFormat>Custom</PresentationFormat>
  <Paragraphs>120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Consolas</vt:lpstr>
      <vt:lpstr>adonis-web</vt:lpstr>
      <vt:lpstr>Arial</vt:lpstr>
      <vt:lpstr>Oxygen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Aditya Dhanaraj</cp:lastModifiedBy>
  <cp:revision>2</cp:revision>
  <dcterms:created xsi:type="dcterms:W3CDTF">2024-11-21T06:03:55Z</dcterms:created>
  <dcterms:modified xsi:type="dcterms:W3CDTF">2024-11-21T07:03:16Z</dcterms:modified>
</cp:coreProperties>
</file>